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59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58324" y="0"/>
            <a:ext cx="11129676" cy="10287000"/>
            <a:chOff x="0" y="0"/>
            <a:chExt cx="1483956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18856" b="0"/>
            <a:stretch>
              <a:fillRect/>
            </a:stretch>
          </p:blipFill>
          <p:spPr>
            <a:xfrm flipH="false" flipV="false">
              <a:off x="0" y="0"/>
              <a:ext cx="1483956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16799708" y="1055075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3206" y="2309155"/>
            <a:ext cx="10198751" cy="252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37"/>
              </a:lnSpc>
            </a:pPr>
            <a:r>
              <a:rPr lang="en-US" sz="10475">
                <a:solidFill>
                  <a:srgbClr val="FFFFFF"/>
                </a:solidFill>
                <a:latin typeface="Montserrat Ultra-Bold"/>
              </a:rPr>
              <a:t>Cyber Guradian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435487"/>
            <a:ext cx="5099376" cy="331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Montserrat"/>
              </a:rPr>
              <a:t>Your trusted ally in combating cybercrimes, offering streamlined reporting, efficient fund recovery, and AI-powered legal guidance for a secure online experience."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87923" y="945103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FFFFFF"/>
                </a:solidFill>
                <a:latin typeface="Montserrat"/>
              </a:rPr>
              <a:t>Presented By : shivani  joshi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45103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FFFFFF"/>
                </a:solidFill>
                <a:latin typeface="Montserrat"/>
              </a:rPr>
              <a:t>That Tech girl</a:t>
            </a:r>
          </a:p>
        </p:txBody>
      </p:sp>
      <p:sp>
        <p:nvSpPr>
          <p:cNvPr name="AutoShape 9" id="9"/>
          <p:cNvSpPr/>
          <p:nvPr/>
        </p:nvSpPr>
        <p:spPr>
          <a:xfrm rot="-5400000">
            <a:off x="16007685" y="3237459"/>
            <a:ext cx="2456682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82420" y="9244012"/>
            <a:ext cx="18852841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1028700" y="4896894"/>
            <a:ext cx="2261045" cy="0"/>
          </a:xfrm>
          <a:prstGeom prst="line">
            <a:avLst/>
          </a:prstGeom>
          <a:ln cap="rnd" w="1047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172546" y="4439302"/>
            <a:ext cx="19747551" cy="163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05"/>
              </a:lnSpc>
              <a:spcBef>
                <a:spcPct val="0"/>
              </a:spcBef>
            </a:pPr>
            <a:r>
              <a:rPr lang="en-US" sz="12305">
                <a:solidFill>
                  <a:srgbClr val="19598D"/>
                </a:solidFill>
                <a:latin typeface="Montserrat Ultra-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5640384" y="6884421"/>
            <a:ext cx="16256977" cy="822960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4" id="4"/>
          <p:cNvSpPr/>
          <p:nvPr/>
        </p:nvSpPr>
        <p:spPr>
          <a:xfrm rot="0">
            <a:off x="9144000" y="6708511"/>
            <a:ext cx="9952845" cy="2397208"/>
          </a:xfrm>
          <a:prstGeom prst="rect">
            <a:avLst/>
          </a:prstGeom>
          <a:solidFill>
            <a:srgbClr val="57C1D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271077"/>
            <a:ext cx="6972215" cy="7676968"/>
            <a:chOff x="0" y="0"/>
            <a:chExt cx="9296287" cy="102359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9176" t="0" r="9176" b="0"/>
            <a:stretch>
              <a:fillRect/>
            </a:stretch>
          </p:blipFill>
          <p:spPr>
            <a:xfrm flipH="false" flipV="false">
              <a:off x="0" y="0"/>
              <a:ext cx="9296287" cy="10235958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-5400000">
            <a:off x="16731762" y="141091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15939739" y="3593303"/>
            <a:ext cx="2456682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799436" y="1135822"/>
            <a:ext cx="6787591" cy="207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7"/>
              </a:lnSpc>
              <a:spcBef>
                <a:spcPct val="0"/>
              </a:spcBef>
            </a:pPr>
            <a:r>
              <a:rPr lang="en-US" sz="8057">
                <a:solidFill>
                  <a:srgbClr val="19598D"/>
                </a:solidFill>
                <a:latin typeface="Montserrat Ultra-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99436" y="3639237"/>
            <a:ext cx="6787591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Challenges in the 1930 Helpline include legal complexities, limited outreach, and resource constraints. Streamlining fund recovery and enhancing cyber fraud analysis are crucial for a more effective solution.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58864" y="6846321"/>
            <a:ext cx="6128163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Enhancing the 1930 Helpline involves overcoming legal, outreach, and resource challenges for streamlined fund recovery and improved cyber fraud analysis.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3232" y="9359413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</a:rPr>
              <a:t>Presented By : shivani joshi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601285" y="0"/>
            <a:ext cx="8686715" cy="10287000"/>
            <a:chOff x="0" y="0"/>
            <a:chExt cx="11582287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1843" t="0" r="21843" b="0"/>
            <a:stretch>
              <a:fillRect/>
            </a:stretch>
          </p:blipFill>
          <p:spPr>
            <a:xfrm flipH="false" flipV="false">
              <a:off x="0" y="0"/>
              <a:ext cx="11582287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50938" y="5466209"/>
            <a:ext cx="577806" cy="57780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50938" y="7088812"/>
            <a:ext cx="577806" cy="57780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598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92964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That Tech girl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0938" y="1181100"/>
            <a:ext cx="6308824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Ultra-Bold"/>
              </a:rPr>
              <a:t>Solution or Strategy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0938" y="3564766"/>
            <a:ext cx="5754299" cy="157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2"/>
              </a:lnSpc>
            </a:pPr>
            <a:r>
              <a:rPr lang="en-US" sz="2280">
                <a:solidFill>
                  <a:srgbClr val="000000"/>
                </a:solidFill>
                <a:latin typeface="Montserrat"/>
              </a:rPr>
              <a:t>Our solution streamlines fund recovery through an automated platform, emphasizing increased accessibility and user-friendly processes.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29907" y="5448300"/>
            <a:ext cx="4713323" cy="1575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65"/>
              </a:lnSpc>
            </a:pPr>
            <a:r>
              <a:rPr lang="en-US" sz="2261">
                <a:solidFill>
                  <a:srgbClr val="000000"/>
                </a:solidFill>
                <a:latin typeface="Montserrat Semi-Bold"/>
              </a:rPr>
              <a:t>Enhanced Reach:</a:t>
            </a:r>
            <a:r>
              <a:rPr lang="en-US" sz="2261">
                <a:solidFill>
                  <a:srgbClr val="000000"/>
                </a:solidFill>
                <a:latin typeface="Montserrat"/>
              </a:rPr>
              <a:t> Expanding the helpline's accessibility to regions beyond current limitations.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29907" y="7195117"/>
            <a:ext cx="4832249" cy="161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5"/>
              </a:lnSpc>
            </a:pPr>
            <a:r>
              <a:rPr lang="en-US" sz="2318">
                <a:solidFill>
                  <a:srgbClr val="000000"/>
                </a:solidFill>
                <a:latin typeface="Montserrat Semi-Bold"/>
              </a:rPr>
              <a:t>Effortless Fund Recovery:</a:t>
            </a:r>
            <a:r>
              <a:rPr lang="en-US" sz="2318">
                <a:solidFill>
                  <a:srgbClr val="000000"/>
                </a:solidFill>
                <a:latin typeface="Montserrat"/>
              </a:rPr>
              <a:t> Developing user-friendly processes for swift fund recovery post-cybercrime complaints.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85813" y="-158270"/>
            <a:ext cx="19659626" cy="6857990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964082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3861168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1200150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5420489" y="4185866"/>
            <a:ext cx="3569582" cy="4231220"/>
          </a:xfrm>
          <a:prstGeom prst="rect">
            <a:avLst/>
          </a:prstGeom>
          <a:solidFill>
            <a:srgbClr val="000000">
              <a:alpha val="33725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9469379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3689718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9" id="9"/>
          <p:cNvSpPr/>
          <p:nvPr/>
        </p:nvSpPr>
        <p:spPr>
          <a:xfrm rot="0">
            <a:off x="1028700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0" id="10"/>
          <p:cNvSpPr/>
          <p:nvPr/>
        </p:nvSpPr>
        <p:spPr>
          <a:xfrm rot="0">
            <a:off x="5249039" y="4023941"/>
            <a:ext cx="3569582" cy="422027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5126492" y="1181100"/>
            <a:ext cx="8035017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 Ultra-Bold"/>
              </a:rPr>
              <a:t>Goals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3488" y="2496766"/>
            <a:ext cx="15281024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Cyber  Gardian streamlines the reporting of cybercrimes and facilitates the swift recovery of frozen funds through user-friendly processes.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5096" y="5659133"/>
            <a:ext cx="3094794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Simplify the Reporting Process: Provide an intuitive platform for users to easily report cybercrimes and submit necessary information.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08841" y="5649608"/>
            <a:ext cx="3346163" cy="239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8"/>
              </a:lnSpc>
            </a:pPr>
            <a:r>
              <a:rPr lang="en-US" sz="2270">
                <a:solidFill>
                  <a:srgbClr val="000000"/>
                </a:solidFill>
                <a:latin typeface="Montserrat"/>
              </a:rPr>
              <a:t>Implement efficient mechanisms for the swift recovery of frozen funds, reducing delays and stress for complainants.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2498" y="5844871"/>
            <a:ext cx="3094794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 Increase awareness about the 1930 Helpline and our website to encourage more people to report cybercrimes.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48636" y="5659133"/>
            <a:ext cx="2773270" cy="398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34"/>
              </a:lnSpc>
            </a:pPr>
            <a:r>
              <a:rPr lang="en-US" sz="1881">
                <a:solidFill>
                  <a:srgbClr val="000000"/>
                </a:solidFill>
                <a:latin typeface="Montserrat"/>
              </a:rPr>
              <a:t>Expand the reach of the helpline and our services to cover a broader geographical area, ensuring accessibility for victims across regions.</a:t>
            </a:r>
          </a:p>
          <a:p>
            <a:pPr algn="just">
              <a:lnSpc>
                <a:spcPts val="2634"/>
              </a:lnSpc>
            </a:pPr>
          </a:p>
          <a:p>
            <a:pPr algn="just">
              <a:lnSpc>
                <a:spcPts val="2634"/>
              </a:lnSpc>
            </a:pPr>
          </a:p>
          <a:p>
            <a:pPr algn="just">
              <a:lnSpc>
                <a:spcPts val="2634"/>
              </a:lnSpc>
            </a:pPr>
          </a:p>
          <a:p>
            <a:pPr algn="just">
              <a:lnSpc>
                <a:spcPts val="2634"/>
              </a:lnSpc>
            </a:pPr>
          </a:p>
          <a:p>
            <a:pPr algn="just">
              <a:lnSpc>
                <a:spcPts val="263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66094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9598D"/>
                </a:solidFill>
                <a:latin typeface="Montserrat Bold"/>
              </a:rPr>
              <a:t>Goal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86433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9598D"/>
                </a:solidFill>
                <a:latin typeface="Montserrat Bold"/>
              </a:rPr>
              <a:t>Goal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06773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9598D"/>
                </a:solidFill>
                <a:latin typeface="Montserrat Bold"/>
              </a:rPr>
              <a:t>Goal 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27112" y="4348162"/>
            <a:ext cx="3094794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9598D"/>
                </a:solidFill>
                <a:latin typeface="Montserrat Bold"/>
              </a:rPr>
              <a:t>Goal 4</a:t>
            </a:r>
          </a:p>
        </p:txBody>
      </p:sp>
      <p:sp>
        <p:nvSpPr>
          <p:cNvPr name="AutoShape 21" id="21"/>
          <p:cNvSpPr/>
          <p:nvPr/>
        </p:nvSpPr>
        <p:spPr>
          <a:xfrm rot="0">
            <a:off x="1266094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5486433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9706773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0">
            <a:off x="13927112" y="5481276"/>
            <a:ext cx="309479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6377677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1028700" y="923192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6"/>
                </a:lnTo>
                <a:lnTo>
                  <a:pt x="0" y="211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155670" y="92964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</a:rPr>
              <a:t>Presented By : Shivani Joshi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92964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That Tech girl </a:t>
            </a:r>
          </a:p>
        </p:txBody>
      </p:sp>
      <p:sp>
        <p:nvSpPr>
          <p:cNvPr name="AutoShape 29" id="29"/>
          <p:cNvSpPr/>
          <p:nvPr/>
        </p:nvSpPr>
        <p:spPr>
          <a:xfrm rot="23662">
            <a:off x="13861144" y="1014412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-10776337">
            <a:off x="2313529" y="1014413"/>
            <a:ext cx="2075766" cy="0"/>
          </a:xfrm>
          <a:prstGeom prst="line">
            <a:avLst/>
          </a:prstGeom>
          <a:ln cap="rnd" w="28575">
            <a:solidFill>
              <a:srgbClr val="FFFFFF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0">
            <a:off x="-282420" y="90963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5709788" y="5143500"/>
            <a:ext cx="12578212" cy="0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7452490" y="4882553"/>
            <a:ext cx="474268" cy="0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11175592" y="5404447"/>
            <a:ext cx="474268" cy="0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5400000">
            <a:off x="15374944" y="4882553"/>
            <a:ext cx="474268" cy="0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6128076" y="3720696"/>
            <a:ext cx="3170722" cy="948536"/>
            <a:chOff x="0" y="0"/>
            <a:chExt cx="1072565" cy="3208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2565" cy="320863"/>
            </a:xfrm>
            <a:custGeom>
              <a:avLst/>
              <a:gdLst/>
              <a:ahLst/>
              <a:cxnLst/>
              <a:rect r="r" b="b" t="t" l="l"/>
              <a:pathLst>
                <a:path h="320863" w="1072565">
                  <a:moveTo>
                    <a:pt x="0" y="0"/>
                  </a:moveTo>
                  <a:lnTo>
                    <a:pt x="1072565" y="0"/>
                  </a:lnTo>
                  <a:lnTo>
                    <a:pt x="1072565" y="320863"/>
                  </a:lnTo>
                  <a:lnTo>
                    <a:pt x="0" y="320863"/>
                  </a:ln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27365" y="5668067"/>
            <a:ext cx="3170722" cy="948536"/>
            <a:chOff x="0" y="0"/>
            <a:chExt cx="1072565" cy="3208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2565" cy="320863"/>
            </a:xfrm>
            <a:custGeom>
              <a:avLst/>
              <a:gdLst/>
              <a:ahLst/>
              <a:cxnLst/>
              <a:rect r="r" b="b" t="t" l="l"/>
              <a:pathLst>
                <a:path h="320863" w="1072565">
                  <a:moveTo>
                    <a:pt x="0" y="0"/>
                  </a:moveTo>
                  <a:lnTo>
                    <a:pt x="1072565" y="0"/>
                  </a:lnTo>
                  <a:lnTo>
                    <a:pt x="1072565" y="320863"/>
                  </a:lnTo>
                  <a:lnTo>
                    <a:pt x="0" y="320863"/>
                  </a:ln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002904" y="3720696"/>
            <a:ext cx="3170722" cy="948536"/>
            <a:chOff x="0" y="0"/>
            <a:chExt cx="1072565" cy="3208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2565" cy="320863"/>
            </a:xfrm>
            <a:custGeom>
              <a:avLst/>
              <a:gdLst/>
              <a:ahLst/>
              <a:cxnLst/>
              <a:rect r="r" b="b" t="t" l="l"/>
              <a:pathLst>
                <a:path h="320863" w="1072565">
                  <a:moveTo>
                    <a:pt x="0" y="0"/>
                  </a:moveTo>
                  <a:lnTo>
                    <a:pt x="1072565" y="0"/>
                  </a:lnTo>
                  <a:lnTo>
                    <a:pt x="1072565" y="320863"/>
                  </a:lnTo>
                  <a:lnTo>
                    <a:pt x="0" y="320863"/>
                  </a:lnTo>
                  <a:close/>
                </a:path>
              </a:pathLst>
            </a:custGeom>
            <a:solidFill>
              <a:srgbClr val="19598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155670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</a:rPr>
              <a:t>Presented By : shivani  Joshi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That Tech girl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0848" y="4783532"/>
            <a:ext cx="4349787" cy="83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6256">
                <a:solidFill>
                  <a:srgbClr val="19598D"/>
                </a:solidFill>
                <a:latin typeface="Montserrat Ultra-Bold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30634" y="895350"/>
            <a:ext cx="5276463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A user-friendly digital mechanism allowing individuals to report cybercrimes and related incidents to the Cyber Guardian team.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51676" y="7102378"/>
            <a:ext cx="5922100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A streamlined tool enabling users to monitor the status and progress of their fund defreezing requests through distinct stages.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20811" y="676275"/>
            <a:ext cx="4334909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A structured system providing a transparent view of the progress and stages involved in the resolution of reported cybercrimes.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8370" y="4058689"/>
            <a:ext cx="3002508" cy="32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7"/>
              </a:lnSpc>
              <a:spcBef>
                <a:spcPct val="0"/>
              </a:spcBef>
            </a:pPr>
            <a:r>
              <a:rPr lang="en-US" sz="2437">
                <a:solidFill>
                  <a:srgbClr val="FFFFFF"/>
                </a:solidFill>
                <a:latin typeface="Montserrat Bold"/>
              </a:rPr>
              <a:t>online complaint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61803" y="3921401"/>
            <a:ext cx="2852925" cy="58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4"/>
              </a:lnSpc>
              <a:spcBef>
                <a:spcPct val="0"/>
              </a:spcBef>
            </a:pPr>
            <a:r>
              <a:rPr lang="en-US" sz="2254">
                <a:solidFill>
                  <a:srgbClr val="FFFFFF"/>
                </a:solidFill>
                <a:latin typeface="Montserrat Bold"/>
              </a:rPr>
              <a:t>Fund Tracking System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72773" y="5927624"/>
            <a:ext cx="3783724" cy="55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9"/>
              </a:lnSpc>
              <a:spcBef>
                <a:spcPct val="0"/>
              </a:spcBef>
            </a:pPr>
            <a:r>
              <a:rPr lang="en-US" sz="2139">
                <a:solidFill>
                  <a:srgbClr val="FFFFFF"/>
                </a:solidFill>
                <a:latin typeface="Montserrat Bold"/>
              </a:rPr>
              <a:t>complaint tracking system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15412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376337">
            <a:off x="-400441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0" y="5167313"/>
            <a:ext cx="18288000" cy="23812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8681179" y="4669232"/>
            <a:ext cx="0" cy="474268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2785649" y="5191125"/>
            <a:ext cx="0" cy="474268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119631" y="3720696"/>
            <a:ext cx="3170722" cy="948536"/>
            <a:chOff x="0" y="0"/>
            <a:chExt cx="1072565" cy="3208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2565" cy="320863"/>
            </a:xfrm>
            <a:custGeom>
              <a:avLst/>
              <a:gdLst/>
              <a:ahLst/>
              <a:cxnLst/>
              <a:rect r="r" b="b" t="t" l="l"/>
              <a:pathLst>
                <a:path h="320863" w="1072565">
                  <a:moveTo>
                    <a:pt x="0" y="0"/>
                  </a:moveTo>
                  <a:lnTo>
                    <a:pt x="1072565" y="0"/>
                  </a:lnTo>
                  <a:lnTo>
                    <a:pt x="1072565" y="320863"/>
                  </a:lnTo>
                  <a:lnTo>
                    <a:pt x="0" y="320863"/>
                  </a:lnTo>
                  <a:close/>
                </a:path>
              </a:pathLst>
            </a:custGeom>
            <a:solidFill>
              <a:srgbClr val="19598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386149" y="5665393"/>
            <a:ext cx="2798999" cy="742707"/>
            <a:chOff x="0" y="0"/>
            <a:chExt cx="1072565" cy="2846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2565" cy="284602"/>
            </a:xfrm>
            <a:custGeom>
              <a:avLst/>
              <a:gdLst/>
              <a:ahLst/>
              <a:cxnLst/>
              <a:rect r="r" b="b" t="t" l="l"/>
              <a:pathLst>
                <a:path h="284602" w="1072565">
                  <a:moveTo>
                    <a:pt x="0" y="0"/>
                  </a:moveTo>
                  <a:lnTo>
                    <a:pt x="1072565" y="0"/>
                  </a:lnTo>
                  <a:lnTo>
                    <a:pt x="1072565" y="284602"/>
                  </a:lnTo>
                  <a:lnTo>
                    <a:pt x="0" y="284602"/>
                  </a:lnTo>
                  <a:close/>
                </a:path>
              </a:pathLst>
            </a:custGeom>
            <a:solidFill>
              <a:srgbClr val="19598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155670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</a:rPr>
              <a:t>Presented By : shivani joshi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That Tech girl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54248" y="4072241"/>
            <a:ext cx="3701487" cy="28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1"/>
              </a:lnSpc>
              <a:spcBef>
                <a:spcPct val="0"/>
              </a:spcBef>
            </a:pPr>
            <a:r>
              <a:rPr lang="en-US" sz="2131">
                <a:solidFill>
                  <a:srgbClr val="FFFFFF"/>
                </a:solidFill>
                <a:latin typeface="Montserrat Bold"/>
              </a:rPr>
              <a:t>Community Support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03272" y="5846344"/>
            <a:ext cx="1764753" cy="3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Montserrat Bold"/>
              </a:rPr>
              <a:t>FAQ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755527" y="5617768"/>
            <a:ext cx="3170722" cy="790332"/>
            <a:chOff x="0" y="0"/>
            <a:chExt cx="1072565" cy="2673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2565" cy="267347"/>
            </a:xfrm>
            <a:custGeom>
              <a:avLst/>
              <a:gdLst/>
              <a:ahLst/>
              <a:cxnLst/>
              <a:rect r="r" b="b" t="t" l="l"/>
              <a:pathLst>
                <a:path h="267347" w="1072565">
                  <a:moveTo>
                    <a:pt x="0" y="0"/>
                  </a:moveTo>
                  <a:lnTo>
                    <a:pt x="1072565" y="0"/>
                  </a:lnTo>
                  <a:lnTo>
                    <a:pt x="1072565" y="267347"/>
                  </a:lnTo>
                  <a:lnTo>
                    <a:pt x="0" y="267347"/>
                  </a:lnTo>
                  <a:close/>
                </a:path>
              </a:pathLst>
            </a:custGeom>
            <a:solidFill>
              <a:srgbClr val="19598D"/>
            </a:solidFill>
          </p:spPr>
        </p:sp>
      </p:grpSp>
      <p:sp>
        <p:nvSpPr>
          <p:cNvPr name="AutoShape 17" id="17"/>
          <p:cNvSpPr/>
          <p:nvPr/>
        </p:nvSpPr>
        <p:spPr>
          <a:xfrm flipV="true">
            <a:off x="4401248" y="5143500"/>
            <a:ext cx="0" cy="474268"/>
          </a:xfrm>
          <a:prstGeom prst="line">
            <a:avLst/>
          </a:prstGeom>
          <a:ln cap="rnd" w="47625">
            <a:solidFill>
              <a:srgbClr val="1959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2553700" y="5902527"/>
            <a:ext cx="3574375" cy="268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4"/>
              </a:lnSpc>
              <a:spcBef>
                <a:spcPct val="0"/>
              </a:spcBef>
            </a:pPr>
            <a:r>
              <a:rPr lang="en-US" sz="2094">
                <a:solidFill>
                  <a:srgbClr val="FFFFFF"/>
                </a:solidFill>
                <a:latin typeface="Montserrat Bold"/>
              </a:rPr>
              <a:t>Guidance Resources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-282420" y="9301162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9353933" y="6941500"/>
            <a:ext cx="6863430" cy="297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Montserrat"/>
              </a:rPr>
              <a:t>A comprehensive resource providing answers to common queries and information about Cyber Guardian's cybersecurity services."</a:t>
            </a:r>
          </a:p>
          <a:p>
            <a:pPr algn="ctr">
              <a:lnSpc>
                <a:spcPts val="2984"/>
              </a:lnSpc>
            </a:pPr>
          </a:p>
          <a:p>
            <a:pPr algn="ctr">
              <a:lnSpc>
                <a:spcPts val="2984"/>
              </a:lnSpc>
            </a:pPr>
          </a:p>
          <a:p>
            <a:pPr algn="ctr">
              <a:lnSpc>
                <a:spcPts val="2984"/>
              </a:lnSpc>
            </a:pPr>
          </a:p>
          <a:p>
            <a:pPr algn="ctr">
              <a:lnSpc>
                <a:spcPts val="2984"/>
              </a:lnSpc>
            </a:pPr>
          </a:p>
          <a:p>
            <a:pPr algn="ctr">
              <a:lnSpc>
                <a:spcPts val="298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666736" y="2123687"/>
            <a:ext cx="6414412" cy="102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9"/>
              </a:lnSpc>
            </a:pPr>
            <a:r>
              <a:rPr lang="en-US" sz="1992">
                <a:solidFill>
                  <a:srgbClr val="000000"/>
                </a:solidFill>
                <a:latin typeface="Montserrat"/>
              </a:rPr>
              <a:t>An interactive platform fostering collaboration, knowledge sharing, and mutual assistance among Cyber Guardian users.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941500"/>
            <a:ext cx="6863430" cy="259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Montserrat"/>
              </a:rPr>
              <a:t>A centralized hub offering valuable information, tips, and resources to empower users with cybersecurity awareness and knowledge.</a:t>
            </a:r>
          </a:p>
          <a:p>
            <a:pPr algn="ctr">
              <a:lnSpc>
                <a:spcPts val="2984"/>
              </a:lnSpc>
            </a:pPr>
          </a:p>
          <a:p>
            <a:pPr algn="ctr">
              <a:lnSpc>
                <a:spcPts val="2984"/>
              </a:lnSpc>
            </a:pPr>
          </a:p>
          <a:p>
            <a:pPr algn="ctr">
              <a:lnSpc>
                <a:spcPts val="2984"/>
              </a:lnSpc>
            </a:pPr>
          </a:p>
          <a:p>
            <a:pPr algn="ctr">
              <a:lnSpc>
                <a:spcPts val="298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6942777" y="134522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01162" y="2534729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1" y="0"/>
                </a:lnTo>
                <a:lnTo>
                  <a:pt x="844061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5376337">
            <a:off x="16326925" y="333712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376337">
            <a:off x="-114691" y="4526630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548907" y="3566958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5463020" y="6515759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9" id="9"/>
          <p:cNvSpPr/>
          <p:nvPr/>
        </p:nvSpPr>
        <p:spPr>
          <a:xfrm rot="0">
            <a:off x="9396184" y="3566958"/>
            <a:ext cx="7604618" cy="2649358"/>
          </a:xfrm>
          <a:prstGeom prst="rect">
            <a:avLst/>
          </a:prstGeom>
          <a:solidFill>
            <a:srgbClr val="000000">
              <a:alpha val="11765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1418053" y="3445811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11" id="11"/>
          <p:cNvSpPr/>
          <p:nvPr/>
        </p:nvSpPr>
        <p:spPr>
          <a:xfrm rot="0">
            <a:off x="5463020" y="6608942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12" id="12"/>
          <p:cNvSpPr/>
          <p:nvPr/>
        </p:nvSpPr>
        <p:spPr>
          <a:xfrm rot="0">
            <a:off x="9265329" y="3445811"/>
            <a:ext cx="7604618" cy="264935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2724915" y="1181100"/>
            <a:ext cx="12838170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Ultra-Bold"/>
              </a:rPr>
              <a:t>Future Plan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55670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</a:rPr>
              <a:t>Presented By : Shivani joshi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That Tech girl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41401" y="4838765"/>
            <a:ext cx="685247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599865" y="3581426"/>
            <a:ext cx="4623405" cy="116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84"/>
              </a:lnSpc>
              <a:spcBef>
                <a:spcPct val="0"/>
              </a:spcBef>
            </a:pPr>
            <a:r>
              <a:rPr lang="en-US" sz="3346">
                <a:solidFill>
                  <a:srgbClr val="FFFFFF"/>
                </a:solidFill>
                <a:latin typeface="Montserrat Bold"/>
              </a:rPr>
              <a:t>Multilanguage support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0583" y="4624150"/>
            <a:ext cx="6799557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Montserrat"/>
              </a:rPr>
              <a:t>An automated conversational agent that interacts with users to provide information or assistance.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11630" y="3627270"/>
            <a:ext cx="621746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Montserrat Bold"/>
              </a:rPr>
              <a:t>Chat Bot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22892" y="7728903"/>
            <a:ext cx="6799557" cy="310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"/>
              </a:rPr>
              <a:t>Engaging with a system or device through spoken commands and receiving voice-based responses.</a:t>
            </a: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</a:p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latin typeface="Montserrat"/>
              </a:rPr>
              <a:t>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38207" y="6677057"/>
            <a:ext cx="621746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Montserrat Bold"/>
              </a:rPr>
              <a:t>voice interractions</a:t>
            </a:r>
            <a:r>
              <a:rPr lang="en-US" sz="4500" u="none">
                <a:solidFill>
                  <a:srgbClr val="FFFFFF"/>
                </a:solidFill>
                <a:latin typeface="Montserrat Bold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29775" y="5082287"/>
            <a:ext cx="6852475" cy="52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0"/>
              </a:lnSpc>
              <a:spcBef>
                <a:spcPct val="0"/>
              </a:spcBef>
            </a:pPr>
            <a:r>
              <a:rPr lang="en-US" sz="2050">
                <a:solidFill>
                  <a:srgbClr val="FFFFFF"/>
                </a:solidFill>
                <a:latin typeface="Montserrat"/>
              </a:rPr>
              <a:t> The capability of a system to understand and respond in multiple languages.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16905215" y="1385687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376337">
            <a:off x="16289363" y="3377588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7684397" y="-146452"/>
            <a:ext cx="2145217" cy="6805228"/>
          </a:xfrm>
          <a:prstGeom prst="rect">
            <a:avLst/>
          </a:prstGeom>
          <a:solidFill>
            <a:srgbClr val="19598D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-282420" y="4294119"/>
            <a:ext cx="9039426" cy="5992881"/>
            <a:chOff x="0" y="0"/>
            <a:chExt cx="12052568" cy="799050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277" r="0" b="277"/>
            <a:stretch>
              <a:fillRect/>
            </a:stretch>
          </p:blipFill>
          <p:spPr>
            <a:xfrm flipH="false" flipV="false">
              <a:off x="0" y="0"/>
              <a:ext cx="12052568" cy="7990508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2127095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</a:rPr>
              <a:t>Presented By : Shivani joshi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12054"/>
            <a:ext cx="7039983" cy="114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14"/>
              </a:lnSpc>
              <a:spcBef>
                <a:spcPct val="0"/>
              </a:spcBef>
            </a:pPr>
            <a:r>
              <a:rPr lang="en-US" sz="8614">
                <a:solidFill>
                  <a:srgbClr val="19598D"/>
                </a:solidFill>
                <a:latin typeface="Montserrat Ultra-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33384" y="3014050"/>
            <a:ext cx="6999370" cy="130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0"/>
              </a:lnSpc>
            </a:pPr>
            <a:r>
              <a:rPr lang="en-US" sz="2550">
                <a:solidFill>
                  <a:srgbClr val="19598D"/>
                </a:solidFill>
                <a:latin typeface="Montserrat Ultra-Bold"/>
              </a:rPr>
              <a:t> </a:t>
            </a:r>
          </a:p>
          <a:p>
            <a:pPr>
              <a:lnSpc>
                <a:spcPts val="2550"/>
              </a:lnSpc>
              <a:spcBef>
                <a:spcPct val="0"/>
              </a:spcBef>
            </a:pPr>
            <a:r>
              <a:rPr lang="en-US" sz="2550">
                <a:solidFill>
                  <a:srgbClr val="19598D"/>
                </a:solidFill>
                <a:latin typeface="Montserrat Ultra-Bold"/>
              </a:rPr>
              <a:t>Cyber Guardian offers a holistic approach to tackling cybercrimes, providing users with a robust platform.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33384" y="5176117"/>
            <a:ext cx="6999370" cy="130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0"/>
              </a:lnSpc>
              <a:spcBef>
                <a:spcPct val="0"/>
              </a:spcBef>
            </a:pPr>
            <a:r>
              <a:rPr lang="en-US" sz="2550">
                <a:solidFill>
                  <a:srgbClr val="19598D"/>
                </a:solidFill>
                <a:latin typeface="Montserrat Ultra-Bold"/>
              </a:rPr>
              <a:t>The platform ensures quick and efficient reporting of cybercrimes and implements an automated system for seamless fund recovery.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33384" y="7338184"/>
            <a:ext cx="6999370" cy="130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0"/>
              </a:lnSpc>
              <a:spcBef>
                <a:spcPct val="0"/>
              </a:spcBef>
            </a:pPr>
            <a:r>
              <a:rPr lang="en-US" sz="2550">
                <a:solidFill>
                  <a:srgbClr val="19598D"/>
                </a:solidFill>
                <a:latin typeface="Montserrat Ultra-Bold"/>
              </a:rPr>
              <a:t>Cyber Guardian empowers users to confidently embrace the digital realm, contributing to a safer online environment.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82420" y="5143500"/>
            <a:ext cx="18852841" cy="6145838"/>
          </a:xfrm>
          <a:prstGeom prst="rect">
            <a:avLst/>
          </a:prstGeom>
          <a:solidFill>
            <a:srgbClr val="19598D"/>
          </a:solidFill>
        </p:spPr>
      </p:sp>
      <p:sp>
        <p:nvSpPr>
          <p:cNvPr name="AutoShape 3" id="3"/>
          <p:cNvSpPr/>
          <p:nvPr/>
        </p:nvSpPr>
        <p:spPr>
          <a:xfrm rot="0">
            <a:off x="7201642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12738679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422914" y="3327164"/>
            <a:ext cx="3442172" cy="3442172"/>
            <a:chOff x="0" y="0"/>
            <a:chExt cx="4589562" cy="458956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8203" t="0" r="8203" b="0"/>
            <a:stretch>
              <a:fillRect/>
            </a:stretch>
          </p:blipFill>
          <p:spPr>
            <a:xfrm flipH="false" flipV="false">
              <a:off x="0" y="0"/>
              <a:ext cx="4589562" cy="458956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2958094" y="3327164"/>
            <a:ext cx="3442172" cy="3442172"/>
            <a:chOff x="0" y="0"/>
            <a:chExt cx="4589562" cy="458956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4589562" cy="4589562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1664605" y="4783745"/>
            <a:ext cx="3884717" cy="220613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1659313" y="2370581"/>
            <a:ext cx="4468763" cy="4619297"/>
            <a:chOff x="0" y="0"/>
            <a:chExt cx="5958350" cy="615906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4"/>
            <a:srcRect l="2415" t="2735" r="12718" b="30783"/>
            <a:stretch>
              <a:fillRect/>
            </a:stretch>
          </p:blipFill>
          <p:spPr>
            <a:xfrm flipH="false" flipV="false">
              <a:off x="0" y="0"/>
              <a:ext cx="5958350" cy="6159063"/>
            </a:xfrm>
            <a:prstGeom prst="rect">
              <a:avLst/>
            </a:prstGeom>
          </p:spPr>
        </p:pic>
      </p:grpSp>
      <p:sp>
        <p:nvSpPr>
          <p:cNvPr name="AutoShape 12" id="12"/>
          <p:cNvSpPr/>
          <p:nvPr/>
        </p:nvSpPr>
        <p:spPr>
          <a:xfrm rot="0">
            <a:off x="-282420" y="9286875"/>
            <a:ext cx="18852841" cy="0"/>
          </a:xfrm>
          <a:prstGeom prst="line">
            <a:avLst/>
          </a:prstGeom>
          <a:ln cap="rnd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162593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7281345" y="1249973"/>
            <a:ext cx="844062" cy="211015"/>
          </a:xfrm>
          <a:custGeom>
            <a:avLst/>
            <a:gdLst/>
            <a:ahLst/>
            <a:cxnLst/>
            <a:rect r="r" b="b" t="t" l="l"/>
            <a:pathLst>
              <a:path h="211015" w="844062">
                <a:moveTo>
                  <a:pt x="0" y="0"/>
                </a:moveTo>
                <a:lnTo>
                  <a:pt x="844062" y="0"/>
                </a:lnTo>
                <a:lnTo>
                  <a:pt x="844062" y="211015"/>
                </a:lnTo>
                <a:lnTo>
                  <a:pt x="0" y="211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-5376337">
            <a:off x="-453259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-5376337">
            <a:off x="16665493" y="3241875"/>
            <a:ext cx="2075766" cy="0"/>
          </a:xfrm>
          <a:prstGeom prst="line">
            <a:avLst/>
          </a:prstGeom>
          <a:ln cap="rnd" w="28575">
            <a:solidFill>
              <a:srgbClr val="D9D9D9">
                <a:alpha val="7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2165195" y="9486900"/>
            <a:ext cx="5066068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50"/>
              </a:lnSpc>
              <a:spcBef>
                <a:spcPct val="0"/>
              </a:spcBef>
            </a:pPr>
            <a:r>
              <a:rPr lang="en-US" sz="2050" u="none">
                <a:solidFill>
                  <a:srgbClr val="D9D9D9"/>
                </a:solidFill>
                <a:latin typeface="Montserrat"/>
              </a:rPr>
              <a:t>Presented By : shivani joshi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486900"/>
            <a:ext cx="5099376" cy="27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50"/>
              </a:lnSpc>
            </a:pPr>
            <a:r>
              <a:rPr lang="en-US" sz="2050">
                <a:solidFill>
                  <a:srgbClr val="D9D9D9"/>
                </a:solidFill>
                <a:latin typeface="Montserrat"/>
              </a:rPr>
              <a:t>That Tech girl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9461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 Semi-Bold"/>
              </a:rPr>
              <a:t>Prashant Chettiyar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9461" y="7904274"/>
            <a:ext cx="4818614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Montserrat Italics"/>
              </a:rPr>
              <a:t>backend devoloper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34693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 Semi-Bold"/>
              </a:rPr>
              <a:t>Shivani Joshi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34693" y="7904274"/>
            <a:ext cx="4818614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Montserrat Italics"/>
              </a:rPr>
              <a:t>frontend devoloper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69872" y="7313719"/>
            <a:ext cx="4818614" cy="35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 Semi-Bold"/>
              </a:rPr>
              <a:t>Hanil Nayak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69872" y="7904274"/>
            <a:ext cx="4818614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Montserrat Italics"/>
              </a:rPr>
              <a:t>backend devoloper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874" y="1181100"/>
            <a:ext cx="6572251" cy="1060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19598D"/>
                </a:solidFill>
                <a:latin typeface="Montserrat Ultra-Bold"/>
              </a:rPr>
              <a:t>The 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DAF6ASQtNAI</dc:identifier>
  <dcterms:modified xsi:type="dcterms:W3CDTF">2011-08-01T06:04:30Z</dcterms:modified>
  <cp:revision>1</cp:revision>
  <dc:title>Blue Modern Simple Corporate Presentation</dc:title>
</cp:coreProperties>
</file>